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schemas.openxmlformats.org/officeDocument/2006/relationships/slide" Target="slides/slide2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6" name="Shape 1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7" name="Shape 18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5200"/>
            </a:lvl1pPr>
            <a:lvl2pPr algn="ctr">
              <a:spcBef>
                <a:spcPts val="0"/>
              </a:spcBef>
              <a:buSzPct val="100000"/>
              <a:defRPr sz="5200"/>
            </a:lvl2pPr>
            <a:lvl3pPr algn="ctr">
              <a:spcBef>
                <a:spcPts val="0"/>
              </a:spcBef>
              <a:buSzPct val="100000"/>
              <a:defRPr sz="5200"/>
            </a:lvl3pPr>
            <a:lvl4pPr algn="ctr">
              <a:spcBef>
                <a:spcPts val="0"/>
              </a:spcBef>
              <a:buSzPct val="100000"/>
              <a:defRPr sz="5200"/>
            </a:lvl4pPr>
            <a:lvl5pPr algn="ctr">
              <a:spcBef>
                <a:spcPts val="0"/>
              </a:spcBef>
              <a:buSzPct val="100000"/>
              <a:defRPr sz="5200"/>
            </a:lvl5pPr>
            <a:lvl6pPr algn="ctr">
              <a:spcBef>
                <a:spcPts val="0"/>
              </a:spcBef>
              <a:buSzPct val="100000"/>
              <a:defRPr sz="5200"/>
            </a:lvl6pPr>
            <a:lvl7pPr algn="ctr">
              <a:spcBef>
                <a:spcPts val="0"/>
              </a:spcBef>
              <a:buSzPct val="100000"/>
              <a:defRPr sz="5200"/>
            </a:lvl7pPr>
            <a:lvl8pPr algn="ctr">
              <a:spcBef>
                <a:spcPts val="0"/>
              </a:spcBef>
              <a:buSzPct val="100000"/>
              <a:defRPr sz="5200"/>
            </a:lvl8pPr>
            <a:lvl9pPr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311700" y="1106125"/>
            <a:ext cx="8520599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12000"/>
            </a:lvl1pPr>
            <a:lvl2pPr algn="ctr">
              <a:spcBef>
                <a:spcPts val="0"/>
              </a:spcBef>
              <a:buSzPct val="100000"/>
              <a:defRPr sz="12000"/>
            </a:lvl2pPr>
            <a:lvl3pPr algn="ctr">
              <a:spcBef>
                <a:spcPts val="0"/>
              </a:spcBef>
              <a:buSzPct val="100000"/>
              <a:defRPr sz="12000"/>
            </a:lvl3pPr>
            <a:lvl4pPr algn="ctr">
              <a:spcBef>
                <a:spcPts val="0"/>
              </a:spcBef>
              <a:buSzPct val="100000"/>
              <a:defRPr sz="12000"/>
            </a:lvl4pPr>
            <a:lvl5pPr algn="ctr">
              <a:spcBef>
                <a:spcPts val="0"/>
              </a:spcBef>
              <a:buSzPct val="100000"/>
              <a:defRPr sz="12000"/>
            </a:lvl5pPr>
            <a:lvl6pPr algn="ctr">
              <a:spcBef>
                <a:spcPts val="0"/>
              </a:spcBef>
              <a:buSzPct val="100000"/>
              <a:defRPr sz="12000"/>
            </a:lvl6pPr>
            <a:lvl7pPr algn="ctr">
              <a:spcBef>
                <a:spcPts val="0"/>
              </a:spcBef>
              <a:buSzPct val="100000"/>
              <a:defRPr sz="12000"/>
            </a:lvl7pPr>
            <a:lvl8pPr algn="ctr">
              <a:spcBef>
                <a:spcPts val="0"/>
              </a:spcBef>
              <a:buSzPct val="100000"/>
              <a:defRPr sz="12000"/>
            </a:lvl8pPr>
            <a:lvl9pPr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x="311700" y="3152225"/>
            <a:ext cx="8520599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defRPr/>
            </a:lvl1pPr>
            <a:lvl2pPr algn="ctr">
              <a:spcBef>
                <a:spcPts val="0"/>
              </a:spcBef>
              <a:defRPr/>
            </a:lvl2pPr>
            <a:lvl3pPr algn="ctr">
              <a:spcBef>
                <a:spcPts val="0"/>
              </a:spcBef>
              <a:defRPr/>
            </a:lvl3pPr>
            <a:lvl4pPr algn="ctr">
              <a:spcBef>
                <a:spcPts val="0"/>
              </a:spcBef>
              <a:defRPr/>
            </a:lvl4pPr>
            <a:lvl5pPr algn="ctr">
              <a:spcBef>
                <a:spcPts val="0"/>
              </a:spcBef>
              <a:defRPr/>
            </a:lvl5pPr>
            <a:lvl6pPr algn="ctr">
              <a:spcBef>
                <a:spcPts val="0"/>
              </a:spcBef>
              <a:defRPr/>
            </a:lvl6pPr>
            <a:lvl7pPr algn="ctr">
              <a:spcBef>
                <a:spcPts val="0"/>
              </a:spcBef>
              <a:defRPr/>
            </a:lvl7pPr>
            <a:lvl8pPr algn="ctr">
              <a:spcBef>
                <a:spcPts val="0"/>
              </a:spcBef>
              <a:defRPr/>
            </a:lvl8pPr>
            <a:lvl9pPr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311700" y="2150850"/>
            <a:ext cx="8520599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algn="ctr">
              <a:spcBef>
                <a:spcPts val="0"/>
              </a:spcBef>
              <a:buSzPct val="100000"/>
              <a:defRPr sz="3600"/>
            </a:lvl1pPr>
            <a:lvl2pPr algn="ctr">
              <a:spcBef>
                <a:spcPts val="0"/>
              </a:spcBef>
              <a:buSzPct val="100000"/>
              <a:defRPr sz="3600"/>
            </a:lvl2pPr>
            <a:lvl3pPr algn="ctr">
              <a:spcBef>
                <a:spcPts val="0"/>
              </a:spcBef>
              <a:buSzPct val="100000"/>
              <a:defRPr sz="3600"/>
            </a:lvl3pPr>
            <a:lvl4pPr algn="ctr">
              <a:spcBef>
                <a:spcPts val="0"/>
              </a:spcBef>
              <a:buSzPct val="100000"/>
              <a:defRPr sz="3600"/>
            </a:lvl4pPr>
            <a:lvl5pPr algn="ctr">
              <a:spcBef>
                <a:spcPts val="0"/>
              </a:spcBef>
              <a:buSzPct val="100000"/>
              <a:defRPr sz="3600"/>
            </a:lvl5pPr>
            <a:lvl6pPr algn="ctr">
              <a:spcBef>
                <a:spcPts val="0"/>
              </a:spcBef>
              <a:buSzPct val="100000"/>
              <a:defRPr sz="3600"/>
            </a:lvl6pPr>
            <a:lvl7pPr algn="ctr">
              <a:spcBef>
                <a:spcPts val="0"/>
              </a:spcBef>
              <a:buSzPct val="100000"/>
              <a:defRPr sz="3600"/>
            </a:lvl7pPr>
            <a:lvl8pPr algn="ctr">
              <a:spcBef>
                <a:spcPts val="0"/>
              </a:spcBef>
              <a:buSzPct val="100000"/>
              <a:defRPr sz="3600"/>
            </a:lvl8pPr>
            <a:lvl9pPr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2" name="Shape 22"/>
          <p:cNvSpPr txBox="1"/>
          <p:nvPr>
            <p:ph idx="2" type="body"/>
          </p:nvPr>
        </p:nvSpPr>
        <p:spPr>
          <a:xfrm>
            <a:off x="48324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defRPr sz="2400"/>
            </a:lvl1pPr>
            <a:lvl2pPr>
              <a:spcBef>
                <a:spcPts val="0"/>
              </a:spcBef>
              <a:buSzPct val="100000"/>
              <a:defRPr sz="2400"/>
            </a:lvl2pPr>
            <a:lvl3pPr>
              <a:spcBef>
                <a:spcPts val="0"/>
              </a:spcBef>
              <a:buSzPct val="100000"/>
              <a:defRPr sz="2400"/>
            </a:lvl3pPr>
            <a:lvl4pPr>
              <a:spcBef>
                <a:spcPts val="0"/>
              </a:spcBef>
              <a:buSzPct val="100000"/>
              <a:defRPr sz="2400"/>
            </a:lvl4pPr>
            <a:lvl5pPr>
              <a:spcBef>
                <a:spcPts val="0"/>
              </a:spcBef>
              <a:buSzPct val="100000"/>
              <a:defRPr sz="2400"/>
            </a:lvl5pPr>
            <a:lvl6pPr>
              <a:spcBef>
                <a:spcPts val="0"/>
              </a:spcBef>
              <a:buSzPct val="100000"/>
              <a:defRPr sz="2400"/>
            </a:lvl6pPr>
            <a:lvl7pPr>
              <a:spcBef>
                <a:spcPts val="0"/>
              </a:spcBef>
              <a:buSzPct val="100000"/>
              <a:defRPr sz="2400"/>
            </a:lvl7pPr>
            <a:lvl8pPr>
              <a:spcBef>
                <a:spcPts val="0"/>
              </a:spcBef>
              <a:buSzPct val="100000"/>
              <a:defRPr sz="2400"/>
            </a:lvl8pPr>
            <a:lvl9pPr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2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SzPct val="100000"/>
              <a:defRPr sz="4800"/>
            </a:lvl1pPr>
            <a:lvl2pPr>
              <a:spcBef>
                <a:spcPts val="0"/>
              </a:spcBef>
              <a:buSzPct val="100000"/>
              <a:defRPr sz="4800"/>
            </a:lvl2pPr>
            <a:lvl3pPr>
              <a:spcBef>
                <a:spcPts val="0"/>
              </a:spcBef>
              <a:buSzPct val="100000"/>
              <a:defRPr sz="4800"/>
            </a:lvl3pPr>
            <a:lvl4pPr>
              <a:spcBef>
                <a:spcPts val="0"/>
              </a:spcBef>
              <a:buSzPct val="100000"/>
              <a:defRPr sz="4800"/>
            </a:lvl4pPr>
            <a:lvl5pPr>
              <a:spcBef>
                <a:spcPts val="0"/>
              </a:spcBef>
              <a:buSzPct val="100000"/>
              <a:defRPr sz="4800"/>
            </a:lvl5pPr>
            <a:lvl6pPr>
              <a:spcBef>
                <a:spcPts val="0"/>
              </a:spcBef>
              <a:buSzPct val="100000"/>
              <a:defRPr sz="4800"/>
            </a:lvl6pPr>
            <a:lvl7pPr>
              <a:spcBef>
                <a:spcPts val="0"/>
              </a:spcBef>
              <a:buSzPct val="100000"/>
              <a:defRPr sz="4800"/>
            </a:lvl7pPr>
            <a:lvl8pPr>
              <a:spcBef>
                <a:spcPts val="0"/>
              </a:spcBef>
              <a:buSzPct val="100000"/>
              <a:defRPr sz="4800"/>
            </a:lvl8pPr>
            <a:lvl9pPr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/>
        </p:nvSpPr>
        <p:spPr>
          <a:xfrm>
            <a:off x="4572000" y="-125"/>
            <a:ext cx="4572000" cy="5143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" name="Shape 36"/>
          <p:cNvSpPr txBox="1"/>
          <p:nvPr>
            <p:ph type="title"/>
          </p:nvPr>
        </p:nvSpPr>
        <p:spPr>
          <a:xfrm>
            <a:off x="265500" y="1233175"/>
            <a:ext cx="4045199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200"/>
            </a:lvl1pPr>
            <a:lvl2pPr algn="ctr">
              <a:spcBef>
                <a:spcPts val="0"/>
              </a:spcBef>
              <a:buSzPct val="100000"/>
              <a:defRPr sz="4200"/>
            </a:lvl2pPr>
            <a:lvl3pPr algn="ctr">
              <a:spcBef>
                <a:spcPts val="0"/>
              </a:spcBef>
              <a:buSzPct val="100000"/>
              <a:defRPr sz="4200"/>
            </a:lvl3pPr>
            <a:lvl4pPr algn="ctr">
              <a:spcBef>
                <a:spcPts val="0"/>
              </a:spcBef>
              <a:buSzPct val="100000"/>
              <a:defRPr sz="4200"/>
            </a:lvl4pPr>
            <a:lvl5pPr algn="ctr">
              <a:spcBef>
                <a:spcPts val="0"/>
              </a:spcBef>
              <a:buSzPct val="100000"/>
              <a:defRPr sz="4200"/>
            </a:lvl5pPr>
            <a:lvl6pPr algn="ctr">
              <a:spcBef>
                <a:spcPts val="0"/>
              </a:spcBef>
              <a:buSzPct val="100000"/>
              <a:defRPr sz="4200"/>
            </a:lvl6pPr>
            <a:lvl7pPr algn="ctr">
              <a:spcBef>
                <a:spcPts val="0"/>
              </a:spcBef>
              <a:buSzPct val="100000"/>
              <a:defRPr sz="4200"/>
            </a:lvl7pPr>
            <a:lvl8pPr algn="ctr">
              <a:spcBef>
                <a:spcPts val="0"/>
              </a:spcBef>
              <a:buSzPct val="100000"/>
              <a:defRPr sz="4200"/>
            </a:lvl8pPr>
            <a:lvl9pPr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7" name="Shape 37"/>
          <p:cNvSpPr txBox="1"/>
          <p:nvPr>
            <p:ph idx="1" type="subTitle"/>
          </p:nvPr>
        </p:nvSpPr>
        <p:spPr>
          <a:xfrm>
            <a:off x="265500" y="2803075"/>
            <a:ext cx="4045199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x="4939500" y="724075"/>
            <a:ext cx="3837000" cy="36950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3.png"/><Relationship Id="rId4" Type="http://schemas.openxmlformats.org/officeDocument/2006/relationships/image" Target="../media/image0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7.png"/><Relationship Id="rId4" Type="http://schemas.openxmlformats.org/officeDocument/2006/relationships/image" Target="../media/image0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Cells</a:t>
            </a:r>
          </a:p>
        </p:txBody>
      </p:sp>
      <p:sp>
        <p:nvSpPr>
          <p:cNvPr id="54" name="Shape 54"/>
          <p:cNvSpPr txBox="1"/>
          <p:nvPr>
            <p:ph idx="1" type="subTitle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D.N. Fell - Mr. Wagenborg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685800" rtl="0" algn="ctr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latin typeface="Times New Roman"/>
                <a:ea typeface="Times New Roman"/>
                <a:cs typeface="Times New Roman"/>
                <a:sym typeface="Times New Roman"/>
              </a:rPr>
              <a:t>Parts of A Cell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Cell Membrane     - “ The 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bouncer” covers the cells 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surface and acts as a barrier- 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controls what goes in 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and out of the cell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pic>
        <p:nvPicPr>
          <p:cNvPr id="117" name="Shape 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4473" y="1017722"/>
            <a:ext cx="4471352" cy="411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Parts of a Cell</a:t>
            </a:r>
          </a:p>
        </p:txBody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Cytoplasm    –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5"/>
              <a:buFont typeface="Arial"/>
              <a:buNone/>
            </a:pPr>
            <a:r>
              <a:rPr lang="en" sz="3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cell’s fluid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3600"/>
          </a:p>
        </p:txBody>
      </p:sp>
      <p:pic>
        <p:nvPicPr>
          <p:cNvPr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0366" y="1017724"/>
            <a:ext cx="4261934" cy="391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/>
              <a:t>Parts of a Cell</a:t>
            </a:r>
          </a:p>
        </p:txBody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Organelles    -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 The Professionals”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Structures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 the cell that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perform specific jobs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3000"/>
          </a:p>
        </p:txBody>
      </p:sp>
      <p:pic>
        <p:nvPicPr>
          <p:cNvPr id="131" name="Shape 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6902" y="1017724"/>
            <a:ext cx="4324797" cy="3976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/>
              <a:t>Parts of a Cell</a:t>
            </a:r>
          </a:p>
        </p:txBody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Ribosomes   -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“The Kitchen”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Organelle where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proteins are made 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3000"/>
          </a:p>
        </p:txBody>
      </p:sp>
      <p:pic>
        <p:nvPicPr>
          <p:cNvPr id="138" name="Shape 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8475" y="987384"/>
            <a:ext cx="4074474" cy="3746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Parts of a Cell</a:t>
            </a:r>
          </a:p>
        </p:txBody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DNA    -“ the plans”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	Genetic material that carries info on making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new cells and organisms.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Most are inside the cell’s nucleus- the 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center of a cell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/>
              <a:t>DNA</a:t>
            </a:r>
          </a:p>
        </p:txBody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51" name="Shape 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0025" y="1277974"/>
            <a:ext cx="5563197" cy="3865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685800" rtl="0" algn="ctr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latin typeface="Times New Roman"/>
                <a:ea typeface="Times New Roman"/>
                <a:cs typeface="Times New Roman"/>
                <a:sym typeface="Times New Roman"/>
              </a:rPr>
              <a:t>Two Types of Cells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419100" lvl="0" marL="1085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r>
              <a:rPr b="1"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Prokaryotic – smaller, usually one celled, no nucleus or organelles</a:t>
            </a:r>
          </a:p>
          <a:p>
            <a:pPr indent="0" lvl="0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b="1"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Two Examples</a:t>
            </a:r>
          </a:p>
          <a:p>
            <a:pPr indent="-469900" lvl="1" marL="1422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lphaUcPeriod"/>
            </a:pPr>
            <a:r>
              <a:rPr b="1"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bacteria- </a:t>
            </a:r>
          </a:p>
          <a:p>
            <a:pPr indent="0" lvl="0" marL="1143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b="1"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world’s smallest cells</a:t>
            </a:r>
          </a:p>
          <a:p>
            <a:pPr indent="0" lvl="0" marL="1143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b="1"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B. Archaea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/>
              <a:t>Two Types of Cells</a:t>
            </a:r>
          </a:p>
        </p:txBody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857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Eukaryotic Cells</a:t>
            </a:r>
          </a:p>
          <a:p>
            <a:pPr indent="0" lvl="0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Largest Cells – still small but 10 times bigger than Prokaryotic cells</a:t>
            </a:r>
          </a:p>
          <a:p>
            <a:pPr indent="0" lvl="0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HAVE A NUCLEUS</a:t>
            </a:r>
          </a:p>
          <a:p>
            <a:pPr indent="0" lvl="0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DNA</a:t>
            </a:r>
          </a:p>
          <a:p>
            <a:pPr indent="0" lvl="0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Organelles</a:t>
            </a:r>
          </a:p>
          <a:p>
            <a:pPr indent="0" lvl="0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Make up All living things other than bacteria and archaea(protists,fungi,plants and animals)</a:t>
            </a:r>
          </a:p>
          <a:p>
            <a:pPr indent="0" lvl="0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Most are Multi cellular- made up of many cells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70" name="Shape 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9925" y="80199"/>
            <a:ext cx="6751076" cy="50632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/>
              <a:t>Two Types of Cells</a:t>
            </a:r>
          </a:p>
        </p:txBody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Prokaryote- an organisms that is one celled and contains a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prokaryotic cell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Ex. Bacteria and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Archaea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3000"/>
          </a:p>
        </p:txBody>
      </p:sp>
      <p:pic>
        <p:nvPicPr>
          <p:cNvPr id="177" name="Shape 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13750" y="1692350"/>
            <a:ext cx="4666225" cy="3131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600"/>
              <a:t>Cells</a:t>
            </a:r>
          </a:p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Cells –</a:t>
            </a: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the smallest unit that can perform all the processes needed for life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Red Blood Cells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1" name="Shape 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7687" y="2297837"/>
            <a:ext cx="38576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/>
              <a:t>Two Types of Cells</a:t>
            </a:r>
          </a:p>
        </p:txBody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Eukaryote- an organism with multiple cells and contains eukaryotic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cells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Ex. Plants,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Animals, Protists,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Fungi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84" name="Shape 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3425" y="1769800"/>
            <a:ext cx="4346200" cy="322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Two Types of Cells</a:t>
            </a:r>
          </a:p>
        </p:txBody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5450" y="1253375"/>
            <a:ext cx="6150075" cy="348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/>
              <a:t>Cell Theory</a:t>
            </a:r>
          </a:p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Robert Hooke builds a microscope to look at tiny things. Cork – tiny boxes- cells “tiny rooms”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8" name="Shape 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920" y="1907399"/>
            <a:ext cx="3513225" cy="261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2469749"/>
            <a:ext cx="4601324" cy="1933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/>
              <a:t>Cell Theory</a:t>
            </a:r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Anton van Leeuwenhoek discovers protists, bacteria and that different animals have different cells types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875" y="2924695"/>
            <a:ext cx="4253325" cy="187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Shape 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60125" y="2196395"/>
            <a:ext cx="3772175" cy="2832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/>
              <a:t>Cell Theory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Matthias Schieden and Theodor Schwann (first two) and Rudolph Virchow (third part) develop the cell theory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31800" lvl="1" marL="965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lphaUcPeriod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All organisms are made of one or more cells</a:t>
            </a:r>
          </a:p>
          <a:p>
            <a:pPr indent="-431800" lvl="1" marL="965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lphaUcPeriod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cell is the basic unit for all living things</a:t>
            </a:r>
          </a:p>
          <a:p>
            <a:pPr indent="-431800" lvl="1" marL="965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lphaUcPeriod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All cells come from existing cells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Cell Size</a:t>
            </a:r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Most cells cannot be seen without a microscope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 takes 50 human cells to cover this  </a:t>
            </a:r>
            <a:r>
              <a:rPr b="1"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Some cells are large. The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yolk of a chicken egg 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is one big cell.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3000"/>
          </a:p>
        </p:txBody>
      </p:sp>
      <p:pic>
        <p:nvPicPr>
          <p:cNvPr id="90" name="Shape 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7975" y="2095000"/>
            <a:ext cx="3333750" cy="289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Surface Area To Volume Ratio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Cells are usually small because :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They take in food and pass waste through their surface. The volume of a cell grows faster than its surface area. </a:t>
            </a:r>
            <a:r>
              <a:rPr b="1"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the volume of a cell gets too big, the cell will not be able to get enough food or pass enough waste because its surface will not be big enough to support it.</a:t>
            </a: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So the area of a cell’s surface will limit its size.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7975" y="796873"/>
            <a:ext cx="5402499" cy="405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Surface Area To Volume Ratio</a:t>
            </a:r>
          </a:p>
        </p:txBody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Surface Area To Volume Ratio =    </a:t>
            </a:r>
            <a:r>
              <a:rPr lang="en" sz="30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Surface Area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Volume</a:t>
            </a:r>
          </a:p>
          <a:p>
            <a:pPr indent="0" lvl="0" marL="685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10" name="Shape 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4474" y="1915400"/>
            <a:ext cx="7042349" cy="3228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